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40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9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33827" y="6410811"/>
            <a:ext cx="4362745" cy="12176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 err="1">
                <a:solidFill>
                  <a:schemeClr val="bg1"/>
                </a:solidFill>
              </a:rPr>
              <a:t>Bajardi</a:t>
            </a:r>
            <a:r>
              <a:rPr lang="en-US" sz="2000" dirty="0">
                <a:solidFill>
                  <a:schemeClr val="bg1"/>
                </a:solidFill>
              </a:rPr>
              <a:t>: Buriyev Hasan		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 err="1">
                <a:solidFill>
                  <a:schemeClr val="bg1"/>
                </a:solidFill>
              </a:rPr>
              <a:t>Guruh</a:t>
            </a:r>
            <a:r>
              <a:rPr lang="en-US" sz="2000" dirty="0">
                <a:solidFill>
                  <a:schemeClr val="bg1"/>
                </a:solidFill>
              </a:rPr>
              <a:t>: SWD001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000" dirty="0" err="1">
                <a:solidFill>
                  <a:schemeClr val="bg1"/>
                </a:solidFill>
              </a:rPr>
              <a:t>Tekshirdi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Otoxonova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Bahrixon</a:t>
            </a:r>
            <a:r>
              <a:rPr lang="en-US" sz="1750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1"/>
          <p:cNvSpPr/>
          <p:nvPr/>
        </p:nvSpPr>
        <p:spPr>
          <a:xfrm>
            <a:off x="833199" y="2137410"/>
            <a:ext cx="6664881" cy="1705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1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47803-376C-A01A-9D01-025A4E608735}"/>
              </a:ext>
            </a:extLst>
          </p:cNvPr>
          <p:cNvSpPr txBox="1"/>
          <p:nvPr/>
        </p:nvSpPr>
        <p:spPr>
          <a:xfrm>
            <a:off x="3090134" y="3140279"/>
            <a:ext cx="7320578" cy="1138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7545"/>
              </a:lnSpc>
              <a:spcBef>
                <a:spcPts val="0"/>
              </a:spcBef>
              <a:spcAft>
                <a:spcPts val="0"/>
              </a:spcAft>
            </a:pPr>
            <a:r>
              <a:rPr lang="uz-Latn-UZ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S</a:t>
            </a:r>
            <a:r>
              <a:rPr lang="en-US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.</a:t>
            </a:r>
            <a:r>
              <a:rPr lang="uz-Latn-UZ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O</a:t>
            </a:r>
            <a:r>
              <a:rPr lang="en-US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.</a:t>
            </a:r>
            <a:r>
              <a:rPr lang="uz-Latn-UZ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L</a:t>
            </a:r>
            <a:r>
              <a:rPr lang="en-US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.</a:t>
            </a:r>
            <a:r>
              <a:rPr lang="uz-Latn-UZ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I</a:t>
            </a:r>
            <a:r>
              <a:rPr lang="en-US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.</a:t>
            </a:r>
            <a:r>
              <a:rPr lang="uz-Latn-UZ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D</a:t>
            </a:r>
            <a:r>
              <a:rPr lang="en-US" sz="9600" kern="1200" dirty="0">
                <a:solidFill>
                  <a:srgbClr val="F5F0F0"/>
                </a:solidFill>
                <a:effectLst/>
                <a:latin typeface="adonis-web"/>
                <a:ea typeface="adonis-web"/>
                <a:cs typeface="adonis-web"/>
              </a:rPr>
              <a:t>.</a:t>
            </a:r>
            <a:endParaRPr lang="en-US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71067"/>
            <a:ext cx="72238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uz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Xulosa va asosiy xulosalar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49748" y="3113961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z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Kod sifati yaxshilandi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tamoyillarini qo'llash yanada barqaror, kengaytiriladigan va sinovdan o'tkaziladigan dasturiy ta'minot tizimlariga olib keladi.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722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4034" y="3113961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z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148608"/>
            <a:ext cx="30891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Moslashuvchanlik va moslashuvchanlik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tamoyillari o'zgaruvchan talablarga moslasha oladigan moslashuvchan, modulli va kengaytiriladigan kodni yaratishga yordam beradi.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9748" y="5132665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z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27973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Kamaytirilgan texnik qarz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tamoyillariga rioya qilish texnik qarzlar to'planishining oldini olishga yordam beradi va vaqt o'tishi bilan kod bazasini rivojlantirishni osonlashtiradi.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13741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uz" sz="6036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tamoyillariga kirish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387096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- xizmat ko'rsatish, kengaytiriladigan va kengaytiriladigan dasturiy ta'minot tizimlarini yaratishga rahbarlik qiluvchi beshta asosiy dizayn tamoyillari to'plami. Ushbu tamoyillar toza, modulli va moslashuvchan kod yozish uchun asos yaratadi.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7278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517696" y="1818323"/>
            <a:ext cx="7025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uz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Yagona javobgarlik printsipi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517696" y="3019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676644" y="3061216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z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239810" y="3095863"/>
            <a:ext cx="232802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Bir sinf, bitta mas'uliyat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239810" y="3923467"/>
            <a:ext cx="232802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Har bir sinf bitta, aniq belgilangan mas'uliyatga ega bo'lishi kerak. Bu kodni qayta ishlatish, sinovdan o'tish va barqarorlikni ta'minlaydi.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90009" y="3019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948958" y="3061216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z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512123" y="3095863"/>
            <a:ext cx="232802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Xavotirlarni ajratish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512123" y="3923467"/>
            <a:ext cx="232802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SRP ga rioya qilish orqali siz kodingizni tartibli va oson tushunarli saqlashingiz mumkin, bunda har bir komponent muayyan vazifaga qaratilgan.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062323" y="30195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221272" y="3061216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z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784437" y="3095863"/>
            <a:ext cx="232802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Moslashuvchanlik va masshtablilik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784437" y="3923467"/>
            <a:ext cx="2328029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SRP ga rioya qilish butun tizimga ta'sir qilmasdan ilovangiz qismlarini o'zgartirish, kengaytirish yoki almashtirishni osonlashtiradi.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68771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uz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Ochiq/yopiq printsip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517696" y="29375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Kengaytma uchun ochiq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517696" y="3506867"/>
            <a:ext cx="283654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Ochiq/yopiq printsipda ta'kidlanishicha, dasturiy ta'minot ob'ektlari (sinflar, modullar, funktsiyalar va boshqalar) kengaytirish uchun ochiq, lekin o'zgartirish uchun yopiq bo'lishi kerak.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03833" y="29375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O'zgarishlar uchun yopiq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03833" y="3506867"/>
            <a:ext cx="283654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Bu siz mavjud, ishchi kodni o'zgartirmasdan yangi funksiyalarni qo'shishingiz kerakligini anglatadi. Bu kodni qayta ishlatishga yordam beradi va xatolarni kiritish xavfini kamaytiradi.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89971" y="2937510"/>
            <a:ext cx="283654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Moslashuvchanlik va moslashuvchanlik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89971" y="3854053"/>
            <a:ext cx="283654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Ochiq/yopiq printsipga rioya qilish orqali sizning kod bazangiz yanada moslashuvchan va o'zgaruvchan talablarga moslashadi, bu vaqt o'tishi bilan uni saqlash va kengaytirishni osonlashtiradi.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21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133368" y="2953941"/>
            <a:ext cx="5784652" cy="6051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6"/>
              </a:lnSpc>
              <a:buNone/>
            </a:pPr>
            <a:r>
              <a:rPr lang="uz" sz="3813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Liskov almashtirish printsipi</a:t>
            </a:r>
            <a:endParaRPr lang="en-US" sz="381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368" y="3849648"/>
            <a:ext cx="2787848" cy="7746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326963" y="4914781"/>
            <a:ext cx="2400657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uz" sz="190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Subtip muvofiqligi</a:t>
            </a:r>
            <a:endParaRPr lang="en-US" sz="1906" dirty="0"/>
          </a:p>
        </p:txBody>
      </p:sp>
      <p:sp>
        <p:nvSpPr>
          <p:cNvPr id="8" name="Text 3"/>
          <p:cNvSpPr/>
          <p:nvPr/>
        </p:nvSpPr>
        <p:spPr>
          <a:xfrm>
            <a:off x="3326963" y="5333524"/>
            <a:ext cx="2400657" cy="2169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uz" sz="15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Liskov almashtirish printsipida aytilishicha, yuqori sinf ob'ektlari dasturning to'g'riligiga ta'sir qilmasdan kichik sinf ob'ektlari bilan almashtirilishi kerak.</a:t>
            </a:r>
            <a:endParaRPr lang="en-US" sz="152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216" y="3849648"/>
            <a:ext cx="2787848" cy="774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14812" y="4914781"/>
            <a:ext cx="2400657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uz" sz="190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Polimorfik xulq-atvor</a:t>
            </a:r>
            <a:endParaRPr lang="en-US" sz="1906" dirty="0"/>
          </a:p>
        </p:txBody>
      </p:sp>
      <p:sp>
        <p:nvSpPr>
          <p:cNvPr id="11" name="Text 5"/>
          <p:cNvSpPr/>
          <p:nvPr/>
        </p:nvSpPr>
        <p:spPr>
          <a:xfrm>
            <a:off x="6114812" y="5333524"/>
            <a:ext cx="2400657" cy="12396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uz" sz="15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Pastki sinflar bir xil xatti-harakatlar va interfeyslarni ko'rsatadigan ota-onalar sinflari uchun turishi kerak.</a:t>
            </a:r>
            <a:endParaRPr lang="en-US" sz="152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065" y="3849648"/>
            <a:ext cx="2787848" cy="7746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902660" y="4914781"/>
            <a:ext cx="2400657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3"/>
              </a:lnSpc>
              <a:buNone/>
            </a:pPr>
            <a:r>
              <a:rPr lang="uz" sz="190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Mustahkam meros</a:t>
            </a:r>
            <a:endParaRPr lang="en-US" sz="1906" dirty="0"/>
          </a:p>
        </p:txBody>
      </p:sp>
      <p:sp>
        <p:nvSpPr>
          <p:cNvPr id="14" name="Text 7"/>
          <p:cNvSpPr/>
          <p:nvPr/>
        </p:nvSpPr>
        <p:spPr>
          <a:xfrm>
            <a:off x="8902660" y="5333524"/>
            <a:ext cx="2400657" cy="154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uz" sz="1525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LSP ga rioya qilish meros ierarxiyasining to'g'ri ishlab chiqilishini ta'minlaydi, bu esa yanada ishonchli va barqaror kodga olib keladi.</a:t>
            </a:r>
            <a:endParaRPr lang="en-US" sz="15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428155"/>
            <a:ext cx="71928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uz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Interfeysni ajratish printsipi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2566868"/>
            <a:ext cx="4686419" cy="2006203"/>
          </a:xfrm>
          <a:prstGeom prst="roundRect">
            <a:avLst>
              <a:gd name="adj" fmla="val 498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747486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Fokuslangan interfeyslar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747486" y="3277076"/>
            <a:ext cx="42268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Interfeyslarni ajratish printsipi mijozlarni o'zlari foydalanmayotgan interfeyslarga qaram bo'lishga majburlamasliklarini bildiradi.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66868"/>
            <a:ext cx="4686419" cy="2006203"/>
          </a:xfrm>
          <a:prstGeom prst="roundRect">
            <a:avLst>
              <a:gd name="adj" fmla="val 498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7966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Kamaytirilgan murakkablik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277076"/>
            <a:ext cx="42268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Kichikroq, ko'proq yo'naltirilgan interfeyslarni yaratish orqali siz tizimingizning umumiy murakkabligini kamaytirishingiz va unga xizmat ko'rsatishni osonlashtirishingiz mumkin.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517696" y="4795242"/>
            <a:ext cx="4686419" cy="2380109"/>
          </a:xfrm>
          <a:prstGeom prst="roundRect">
            <a:avLst>
              <a:gd name="adj" fmla="val 498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2747486" y="5025033"/>
            <a:ext cx="30914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Moslashuvchanlik va kengayish qobiliyati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747486" y="5505450"/>
            <a:ext cx="42268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Ajratilgan interfeyslar o'zgarishlarga bog'liq bo'lmagan mijozlarga ta'sir qilmasdan funksionallikni qo'shish yoki o'zgartirish imkonini beradi.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4686419" cy="2344697"/>
          </a:xfrm>
          <a:prstGeom prst="roundRect">
            <a:avLst>
              <a:gd name="adj" fmla="val 498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Yaxshilangan sinov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2268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Kichikroq, ko'proq yo'naltirilgan interfeyslar kod bazasi uchun maqsadli, samarali testlarni yozishni osonlashtiradi.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473"/>
            <a:ext cx="73916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uz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Bog'liqlik inversiyasi printsipi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33032" y="2168366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z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34674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Konkretsiyalar emas, abstraktsiyalar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Dependency Inversion Principle yuqori darajadagi modullar past darajadagi modullarga bog'liq bo'lmasligi kerakligini ta'kidlaydi. Ikkalasi ham abstraktsiyalarga bog'liq bo'lishi kerak.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3032" y="4026098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z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Bo'shashgan ulanish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Abstraksiyalarga qarab, siz kod bazasini ajrata olasiz, bu esa uni yanada moslashuvchan, barqaror va sinovdan o'tkazishga imkon beradi.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194A99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3032" y="5883831"/>
            <a:ext cx="1820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uz" sz="262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30237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Sinovga yaroqlilik va modullik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DIPga rioya qilish sinovdan o'tkazish va mulohaza yuritish osonroq bo'lgan modulli, erkin bog'langan komponentlarni yaratishga yordam beradi.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859280"/>
            <a:ext cx="94222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uz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tamoyillarini qo'llashning afzalliklari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96" y="2997994"/>
            <a:ext cx="537091" cy="5370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7696" y="3757255"/>
            <a:ext cx="21487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Moslashuvchanlik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517696" y="4237673"/>
            <a:ext cx="21487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tamoyillari vaqt o'tishi bilan rivojlanishi mumkin bo'lgan moslashuvchan, moslashuvchan dasturiy ta'minot tizimlarini yaratishga yordam beradi.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673" y="2997994"/>
            <a:ext cx="537210" cy="5372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99673" y="3757374"/>
            <a:ext cx="2148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Saqlash qobiliyati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99673" y="4237792"/>
            <a:ext cx="214884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tamoyillarini qo'llash tushunish, o'zgartirish va kengaytirish osonroq bo'lgan kodga olib keladi.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997994"/>
            <a:ext cx="537091" cy="5370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757255"/>
            <a:ext cx="21487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Sinovga yaroqlilik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237673"/>
            <a:ext cx="214872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tamoyillari sinovdan o'tkazish osonroq bo'lgan erkin bog'langan modulli kodni ishlab chiqishni qo'llab-quvvatlaydi.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745" y="2997994"/>
            <a:ext cx="537210" cy="53721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63745" y="3757374"/>
            <a:ext cx="2148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uz" sz="218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Masshtablilik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9963745" y="4237792"/>
            <a:ext cx="214884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SOLID tamoyillari o'sib borayotgan talab va talablarga javob beradigan dasturiy ta'minot tizimlarini yaratishga yordam beradi.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517696" y="1160502"/>
            <a:ext cx="905244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uz" sz="437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Haqiqiy dunyo misollari va misollar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517696" y="2299216"/>
            <a:ext cx="9594890" cy="4769763"/>
          </a:xfrm>
          <a:prstGeom prst="roundRect">
            <a:avLst>
              <a:gd name="adj" fmla="val 20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525316" y="2306836"/>
            <a:ext cx="9579650" cy="1703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747605" y="2447687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1-misol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2447687"/>
            <a:ext cx="43416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Chakana savdo ilovasida Yagona javobgarlik printsipini amalga oshirish, bunda har bir sinf ma'lum bir biznes funktsiyasi uchun javobgardir.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525316" y="4010144"/>
            <a:ext cx="9579650" cy="17033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747605" y="4150995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2-misol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150995"/>
            <a:ext cx="43416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Ochiq/yopiq printsipni veb-ramkaga qo'llash, mavjud ishchi kodni o'zgartirmasdan yangi funksiyalarni qo'shish imkonini beradi.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525316" y="5713452"/>
            <a:ext cx="9579650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747605" y="5854303"/>
            <a:ext cx="43416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3-misol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854303"/>
            <a:ext cx="43416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uz" sz="1750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Turli xil hisob turlari bir-birining o'rnida ishlatilishi mumkin bo'lgan bank ilovasida Liskov almashtirish printsipiga rioya qilish.</a:t>
            </a:r>
            <a:endParaRPr lang="en-US" sz="1750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658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adonis-web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Hasan Buriyev</cp:lastModifiedBy>
  <cp:revision>3</cp:revision>
  <dcterms:created xsi:type="dcterms:W3CDTF">2024-05-20T17:27:53Z</dcterms:created>
  <dcterms:modified xsi:type="dcterms:W3CDTF">2024-05-20T17:53:23Z</dcterms:modified>
</cp:coreProperties>
</file>